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290" userDrawn="1">
          <p15:clr>
            <a:srgbClr val="A4A3A4"/>
          </p15:clr>
        </p15:guide>
        <p15:guide id="3" orient="horz" pos="663" userDrawn="1">
          <p15:clr>
            <a:srgbClr val="A4A3A4"/>
          </p15:clr>
        </p15:guide>
        <p15:guide id="4" pos="113" userDrawn="1">
          <p15:clr>
            <a:srgbClr val="A4A3A4"/>
          </p15:clr>
        </p15:guide>
        <p15:guide id="5" orient="horz" pos="2115" userDrawn="1">
          <p15:clr>
            <a:srgbClr val="A4A3A4"/>
          </p15:clr>
        </p15:guide>
        <p15:guide id="6" pos="5556" userDrawn="1">
          <p15:clr>
            <a:srgbClr val="A4A3A4"/>
          </p15:clr>
        </p15:guide>
        <p15:guide id="7" pos="2381" userDrawn="1">
          <p15:clr>
            <a:srgbClr val="A4A3A4"/>
          </p15:clr>
        </p15:guide>
        <p15:guide id="8" orient="horz" pos="404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016" autoAdjust="0"/>
    <p:restoredTop sz="94660"/>
  </p:normalViewPr>
  <p:slideViewPr>
    <p:cSldViewPr snapToGrid="0">
      <p:cViewPr varScale="1">
        <p:scale>
          <a:sx n="83" d="100"/>
          <a:sy n="83" d="100"/>
        </p:scale>
        <p:origin x="1939" y="77"/>
      </p:cViewPr>
      <p:guideLst>
        <p:guide orient="horz" pos="2160"/>
        <p:guide pos="2290"/>
        <p:guide orient="horz" pos="663"/>
        <p:guide pos="113"/>
        <p:guide orient="horz" pos="2115"/>
        <p:guide pos="5556"/>
        <p:guide pos="2381"/>
        <p:guide orient="horz" pos="40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387,503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922-4DB0-9739-A75D44A8079C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Выделено</c:v>
                </c:pt>
                <c:pt idx="1">
                  <c:v>Фактически выдано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 formatCode="General">
                  <c:v>50</c:v>
                </c:pt>
                <c:pt idx="1">
                  <c:v>347.48200000000003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7B-4609-BA06-3FBEDF85BE1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453120288"/>
        <c:axId val="-1453116480"/>
      </c:barChart>
      <c:catAx>
        <c:axId val="-1453120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ru-RU"/>
          </a:p>
        </c:txPr>
        <c:crossAx val="-1453116480"/>
        <c:crosses val="autoZero"/>
        <c:auto val="1"/>
        <c:lblAlgn val="ctr"/>
        <c:lblOffset val="100"/>
        <c:noMultiLvlLbl val="0"/>
      </c:catAx>
      <c:valAx>
        <c:axId val="-1453116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ru-RU"/>
          </a:p>
        </c:txPr>
        <c:crossAx val="-1453120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000">
          <a:latin typeface="Century Gothic" panose="020B0502020202020204" pitchFamily="34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156,9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87C-4C50-9DFC-ECE5FC34F3D7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 formatCode="General">
                  <c:v>12.5</c:v>
                </c:pt>
                <c:pt idx="1">
                  <c:v>140.15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2A-464B-AF25-71E92D7D838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453118656"/>
        <c:axId val="-1453114848"/>
      </c:barChart>
      <c:catAx>
        <c:axId val="-1453118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ru-RU"/>
          </a:p>
        </c:txPr>
        <c:crossAx val="-1453114848"/>
        <c:crosses val="autoZero"/>
        <c:auto val="1"/>
        <c:lblAlgn val="ctr"/>
        <c:lblOffset val="100"/>
        <c:noMultiLvlLbl val="0"/>
      </c:catAx>
      <c:valAx>
        <c:axId val="-1453114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ru-RU"/>
          </a:p>
        </c:txPr>
        <c:crossAx val="-1453118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000">
          <a:latin typeface="Century Gothic" panose="020B0502020202020204" pitchFamily="34" charset="0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007950701664367"/>
          <c:y val="0.11470283107426756"/>
          <c:w val="0.46106763244112114"/>
          <c:h val="0.6717680326869366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Pt>
            <c:idx val="0"/>
            <c:bubble3D val="0"/>
            <c:explosion val="16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756-47D4-B581-F4697CDEB02F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756-47D4-B581-F4697CDEB02F}"/>
              </c:ext>
            </c:extLst>
          </c:dPt>
          <c:dPt>
            <c:idx val="2"/>
            <c:bubble3D val="0"/>
            <c:explosion val="15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BDC-4692-A21C-7160B99ACE45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41,2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5756-47D4-B581-F4697CDEB02F}"/>
                </c:ext>
              </c:extLst>
            </c:dLbl>
            <c:dLbl>
              <c:idx val="1"/>
              <c:layout>
                <c:manualLayout>
                  <c:x val="6.6797185704014037E-2"/>
                  <c:y val="-0.12605834777907227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000" b="0" i="0" u="none" strike="noStrike" kern="1200" baseline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defRPr>
                    </a:pPr>
                    <a:r>
                      <a:rPr lang="en-US" dirty="0"/>
                      <a:t>330,994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bg1"/>
                      </a:solidFill>
                      <a:latin typeface="Century Gothic" panose="020B0502020202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5756-47D4-B581-F4697CDEB02F}"/>
                </c:ext>
              </c:extLst>
            </c:dLbl>
            <c:dLbl>
              <c:idx val="2"/>
              <c:layout>
                <c:manualLayout>
                  <c:x val="-3.2348130472542092E-2"/>
                  <c:y val="0.19546292322298831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000" b="0" i="0" u="none" strike="noStrike" kern="1200" baseline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defRPr>
                    </a:pPr>
                    <a:r>
                      <a:rPr lang="en-US" dirty="0"/>
                      <a:t>15,3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bg1"/>
                      </a:solidFill>
                      <a:latin typeface="Century Gothic" panose="020B0502020202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5BDC-4692-A21C-7160B99ACE45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Инвестиции</c:v>
                </c:pt>
                <c:pt idx="1">
                  <c:v>Пополнение оборотных средств</c:v>
                </c:pt>
                <c:pt idx="2">
                  <c:v>Рефинансирование</c:v>
                </c:pt>
              </c:strCache>
            </c:strRef>
          </c:cat>
          <c:val>
            <c:numRef>
              <c:f>Лист1!$B$2:$B$4</c:f>
              <c:numCache>
                <c:formatCode>#\ ##0.0000</c:formatCode>
                <c:ptCount val="3"/>
                <c:pt idx="0" formatCode="#,##0">
                  <c:v>35.18</c:v>
                </c:pt>
                <c:pt idx="1">
                  <c:v>298.47899999999998</c:v>
                </c:pt>
                <c:pt idx="2" formatCode="#,##0">
                  <c:v>13.823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6E-4209-BF6A-4A234005E8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819921921054248E-2"/>
          <c:y val="0.74361275386876402"/>
          <c:w val="0.83988435946869122"/>
          <c:h val="0.219515775118399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000">
          <a:latin typeface="Century Gothic" panose="020B0502020202020204" pitchFamily="34" charset="0"/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824834830927247"/>
          <c:y val="5.1555142228717356E-2"/>
          <c:w val="0.80434358444093479"/>
          <c:h val="0.8490371698920922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</c:v>
                </c:pt>
              </c:strCache>
            </c:strRef>
          </c:tx>
          <c:spPr>
            <a:solidFill>
              <a:schemeClr val="accent6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Лист1!$A$2:$A$17</c:f>
              <c:strCache>
                <c:ptCount val="16"/>
                <c:pt idx="0">
                  <c:v>Кызылординская</c:v>
                </c:pt>
                <c:pt idx="1">
                  <c:v>Атырауская</c:v>
                </c:pt>
                <c:pt idx="2">
                  <c:v>Жамбылская</c:v>
                </c:pt>
                <c:pt idx="3">
                  <c:v>Мангистауская</c:v>
                </c:pt>
                <c:pt idx="4">
                  <c:v>Актюбинская</c:v>
                </c:pt>
                <c:pt idx="5">
                  <c:v>ЗКО</c:v>
                </c:pt>
                <c:pt idx="6">
                  <c:v>Акмолинская</c:v>
                </c:pt>
                <c:pt idx="7">
                  <c:v>г. Астана</c:v>
                </c:pt>
                <c:pt idx="8">
                  <c:v>ВКО</c:v>
                </c:pt>
                <c:pt idx="9">
                  <c:v>СКО</c:v>
                </c:pt>
                <c:pt idx="10">
                  <c:v>Алматинская</c:v>
                </c:pt>
                <c:pt idx="11">
                  <c:v>Карагандинская</c:v>
                </c:pt>
                <c:pt idx="12">
                  <c:v>Павлодарская</c:v>
                </c:pt>
                <c:pt idx="13">
                  <c:v>Костанайская</c:v>
                </c:pt>
                <c:pt idx="14">
                  <c:v>г. Алматы</c:v>
                </c:pt>
                <c:pt idx="15">
                  <c:v>ЮКО</c:v>
                </c:pt>
              </c:strCache>
            </c:strRef>
          </c:cat>
          <c:val>
            <c:numRef>
              <c:f>Лист1!$B$2:$B$17</c:f>
              <c:numCache>
                <c:formatCode>#,##0</c:formatCode>
                <c:ptCount val="16"/>
                <c:pt idx="0">
                  <c:v>15</c:v>
                </c:pt>
                <c:pt idx="1">
                  <c:v>25</c:v>
                </c:pt>
                <c:pt idx="2">
                  <c:v>37</c:v>
                </c:pt>
                <c:pt idx="3">
                  <c:v>44</c:v>
                </c:pt>
                <c:pt idx="4">
                  <c:v>49</c:v>
                </c:pt>
                <c:pt idx="5">
                  <c:v>42</c:v>
                </c:pt>
                <c:pt idx="6">
                  <c:v>38</c:v>
                </c:pt>
                <c:pt idx="7">
                  <c:v>79</c:v>
                </c:pt>
                <c:pt idx="8">
                  <c:v>92</c:v>
                </c:pt>
                <c:pt idx="9">
                  <c:v>63</c:v>
                </c:pt>
                <c:pt idx="10">
                  <c:v>61</c:v>
                </c:pt>
                <c:pt idx="11">
                  <c:v>99</c:v>
                </c:pt>
                <c:pt idx="12">
                  <c:v>83</c:v>
                </c:pt>
                <c:pt idx="13">
                  <c:v>54</c:v>
                </c:pt>
                <c:pt idx="14">
                  <c:v>120</c:v>
                </c:pt>
                <c:pt idx="15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9F-4F84-92EA-7F37AF50748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Сумма</c:v>
                </c:pt>
              </c:strCache>
            </c:strRef>
          </c:tx>
          <c:spPr>
            <a:solidFill>
              <a:schemeClr val="accent6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Лист1!$A$2:$A$17</c:f>
              <c:strCache>
                <c:ptCount val="16"/>
                <c:pt idx="0">
                  <c:v>Кызылординская</c:v>
                </c:pt>
                <c:pt idx="1">
                  <c:v>Атырауская</c:v>
                </c:pt>
                <c:pt idx="2">
                  <c:v>Жамбылская</c:v>
                </c:pt>
                <c:pt idx="3">
                  <c:v>Мангистауская</c:v>
                </c:pt>
                <c:pt idx="4">
                  <c:v>Актюбинская</c:v>
                </c:pt>
                <c:pt idx="5">
                  <c:v>ЗКО</c:v>
                </c:pt>
                <c:pt idx="6">
                  <c:v>Акмолинская</c:v>
                </c:pt>
                <c:pt idx="7">
                  <c:v>г. Астана</c:v>
                </c:pt>
                <c:pt idx="8">
                  <c:v>ВКО</c:v>
                </c:pt>
                <c:pt idx="9">
                  <c:v>СКО</c:v>
                </c:pt>
                <c:pt idx="10">
                  <c:v>Алматинская</c:v>
                </c:pt>
                <c:pt idx="11">
                  <c:v>Карагандинская</c:v>
                </c:pt>
                <c:pt idx="12">
                  <c:v>Павлодарская</c:v>
                </c:pt>
                <c:pt idx="13">
                  <c:v>Костанайская</c:v>
                </c:pt>
                <c:pt idx="14">
                  <c:v>г. Алматы</c:v>
                </c:pt>
                <c:pt idx="15">
                  <c:v>ЮКО</c:v>
                </c:pt>
              </c:strCache>
            </c:strRef>
          </c:cat>
          <c:val>
            <c:numRef>
              <c:f>Лист1!$C$2:$C$17</c:f>
              <c:numCache>
                <c:formatCode>#,##0</c:formatCode>
                <c:ptCount val="16"/>
                <c:pt idx="0">
                  <c:v>1768.7860029599999</c:v>
                </c:pt>
                <c:pt idx="1">
                  <c:v>2446.2011059000001</c:v>
                </c:pt>
                <c:pt idx="2">
                  <c:v>9075.151864149997</c:v>
                </c:pt>
                <c:pt idx="3">
                  <c:v>9594.9234374500193</c:v>
                </c:pt>
                <c:pt idx="4">
                  <c:v>13124.19503777</c:v>
                </c:pt>
                <c:pt idx="5">
                  <c:v>12262.124696049999</c:v>
                </c:pt>
                <c:pt idx="6">
                  <c:v>14660.603930720001</c:v>
                </c:pt>
                <c:pt idx="7">
                  <c:v>21810.29406883</c:v>
                </c:pt>
                <c:pt idx="8">
                  <c:v>23788.090942590003</c:v>
                </c:pt>
                <c:pt idx="9">
                  <c:v>24175.225854549997</c:v>
                </c:pt>
                <c:pt idx="10">
                  <c:v>28143.575920870004</c:v>
                </c:pt>
                <c:pt idx="11">
                  <c:v>35221.577464579997</c:v>
                </c:pt>
                <c:pt idx="12">
                  <c:v>36401.429087439996</c:v>
                </c:pt>
                <c:pt idx="13">
                  <c:v>42522.080277449997</c:v>
                </c:pt>
                <c:pt idx="14">
                  <c:v>52530.679520740006</c:v>
                </c:pt>
                <c:pt idx="15">
                  <c:v>59977.857477739999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CD-47F5-81D1-D4556C33F74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0"/>
        <c:axId val="-1453113760"/>
        <c:axId val="-1453114304"/>
      </c:barChart>
      <c:catAx>
        <c:axId val="-14531137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ru-RU"/>
          </a:p>
        </c:txPr>
        <c:crossAx val="-1453114304"/>
        <c:crosses val="autoZero"/>
        <c:auto val="1"/>
        <c:lblAlgn val="ctr"/>
        <c:lblOffset val="100"/>
        <c:noMultiLvlLbl val="0"/>
      </c:catAx>
      <c:valAx>
        <c:axId val="-14531143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ru-RU"/>
          </a:p>
        </c:txPr>
        <c:crossAx val="-1453113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000">
          <a:latin typeface="Century Gothic" panose="020B0502020202020204" pitchFamily="34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C76E-29E7-4C83-B80E-D65C6EA074A2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A8CCE-4E12-425D-B2D8-E30E0F810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8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C76E-29E7-4C83-B80E-D65C6EA074A2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A8CCE-4E12-425D-B2D8-E30E0F810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756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C76E-29E7-4C83-B80E-D65C6EA074A2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A8CCE-4E12-425D-B2D8-E30E0F810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24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C76E-29E7-4C83-B80E-D65C6EA074A2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A8CCE-4E12-425D-B2D8-E30E0F810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02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C76E-29E7-4C83-B80E-D65C6EA074A2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A8CCE-4E12-425D-B2D8-E30E0F810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76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C76E-29E7-4C83-B80E-D65C6EA074A2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A8CCE-4E12-425D-B2D8-E30E0F810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83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C76E-29E7-4C83-B80E-D65C6EA074A2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A8CCE-4E12-425D-B2D8-E30E0F810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623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C76E-29E7-4C83-B80E-D65C6EA074A2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A8CCE-4E12-425D-B2D8-E30E0F810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11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C76E-29E7-4C83-B80E-D65C6EA074A2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A8CCE-4E12-425D-B2D8-E30E0F810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393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C76E-29E7-4C83-B80E-D65C6EA074A2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A8CCE-4E12-425D-B2D8-E30E0F810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553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C76E-29E7-4C83-B80E-D65C6EA074A2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A8CCE-4E12-425D-B2D8-E30E0F810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054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2C76E-29E7-4C83-B80E-D65C6EA074A2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A8CCE-4E12-425D-B2D8-E30E0F810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500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332656"/>
            <a:ext cx="1350841" cy="1515770"/>
          </a:xfrm>
          <a:prstGeom prst="rect">
            <a:avLst/>
          </a:prstGeom>
        </p:spPr>
      </p:pic>
      <p:sp>
        <p:nvSpPr>
          <p:cNvPr id="9" name="Line 7"/>
          <p:cNvSpPr>
            <a:spLocks noChangeShapeType="1"/>
          </p:cNvSpPr>
          <p:nvPr/>
        </p:nvSpPr>
        <p:spPr bwMode="gray">
          <a:xfrm flipH="1">
            <a:off x="839763" y="4873352"/>
            <a:ext cx="7416824" cy="7432"/>
          </a:xfrm>
          <a:prstGeom prst="line">
            <a:avLst/>
          </a:prstGeom>
          <a:noFill/>
          <a:ln w="57150" cmpd="thickThin">
            <a:solidFill>
              <a:srgbClr val="007A4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gray">
          <a:xfrm flipH="1" flipV="1">
            <a:off x="839763" y="2924944"/>
            <a:ext cx="7416824" cy="1"/>
          </a:xfrm>
          <a:prstGeom prst="line">
            <a:avLst/>
          </a:prstGeom>
          <a:noFill/>
          <a:ln w="38100">
            <a:solidFill>
              <a:srgbClr val="007A4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707904" y="6309320"/>
            <a:ext cx="1952873" cy="28198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dirty="0">
                <a:solidFill>
                  <a:srgbClr val="007A40"/>
                </a:solidFill>
                <a:latin typeface="Century Gothic" panose="020B0502020202020204" pitchFamily="34" charset="0"/>
                <a:cs typeface="Arial" pitchFamily="34" charset="0"/>
              </a:rPr>
              <a:t>На 01 августа </a:t>
            </a:r>
            <a:r>
              <a:rPr lang="en-GB" sz="1200" dirty="0">
                <a:solidFill>
                  <a:srgbClr val="007A40"/>
                </a:solidFill>
                <a:latin typeface="Century Gothic" panose="020B0502020202020204" pitchFamily="34" charset="0"/>
                <a:cs typeface="Arial" pitchFamily="34" charset="0"/>
              </a:rPr>
              <a:t>20</a:t>
            </a:r>
            <a:r>
              <a:rPr lang="ru-RU" sz="1200" dirty="0">
                <a:solidFill>
                  <a:srgbClr val="007A40"/>
                </a:solidFill>
                <a:latin typeface="Century Gothic" panose="020B0502020202020204" pitchFamily="34" charset="0"/>
                <a:cs typeface="Arial" pitchFamily="34" charset="0"/>
              </a:rPr>
              <a:t>24 г.</a:t>
            </a:r>
          </a:p>
        </p:txBody>
      </p:sp>
      <p:sp>
        <p:nvSpPr>
          <p:cNvPr id="12" name="Подзаголовок 8"/>
          <p:cNvSpPr txBox="1">
            <a:spLocks/>
          </p:cNvSpPr>
          <p:nvPr/>
        </p:nvSpPr>
        <p:spPr>
          <a:xfrm>
            <a:off x="683568" y="2924944"/>
            <a:ext cx="7732204" cy="1938992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1">
            <a:spAutoFit/>
          </a:bodyPr>
          <a:lstStyle/>
          <a:p>
            <a:pPr lvl="0" algn="ctr">
              <a:buClr>
                <a:schemeClr val="accent6">
                  <a:lumMod val="50000"/>
                </a:schemeClr>
              </a:buClr>
            </a:pPr>
            <a:r>
              <a:rPr lang="ru-RU" altLang="ru-RU" sz="2000" b="1" dirty="0">
                <a:latin typeface="Century Gothic" panose="020B0502020202020204" pitchFamily="34" charset="0"/>
                <a:cs typeface="Arial" pitchFamily="34" charset="0"/>
              </a:rPr>
              <a:t>Реализация </a:t>
            </a:r>
            <a:br>
              <a:rPr lang="ru-RU" altLang="ru-RU" sz="2000" b="1" dirty="0">
                <a:latin typeface="Century Gothic" panose="020B0502020202020204" pitchFamily="34" charset="0"/>
                <a:cs typeface="Arial" pitchFamily="34" charset="0"/>
              </a:rPr>
            </a:br>
            <a:r>
              <a:rPr lang="ru-RU" sz="2000" b="1" dirty="0">
                <a:latin typeface="Century Gothic" panose="020B0502020202020204" pitchFamily="34" charset="0"/>
                <a:cs typeface="Arial" pitchFamily="34" charset="0"/>
              </a:rPr>
              <a:t>Плана действий по обеспечению финансирования субъектов предпринимательства в обрабатывающей промышленности </a:t>
            </a:r>
            <a:r>
              <a:rPr lang="kk-KZ" sz="2000" b="1" dirty="0">
                <a:latin typeface="Century Gothic" panose="020B0502020202020204" pitchFamily="34" charset="0"/>
                <a:cs typeface="Arial" pitchFamily="34" charset="0"/>
              </a:rPr>
              <a:t>за счет средств Национального Фонда Республики Казахстан (ІІІ транш - 50 млрд. тенге через Фонд «Даму»)</a:t>
            </a:r>
            <a:endParaRPr lang="ru-RU" sz="2000" b="1" dirty="0">
              <a:latin typeface="Century Gothic" panose="020B0502020202020204" pitchFamily="34" charset="0"/>
              <a:cs typeface="Arial" pitchFamily="34" charset="0"/>
            </a:endParaRPr>
          </a:p>
        </p:txBody>
      </p:sp>
      <p:pic>
        <p:nvPicPr>
          <p:cNvPr id="13" name="Picture 2" descr="DAM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0498" y="5152014"/>
            <a:ext cx="2013684" cy="623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9848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891860243"/>
              </p:ext>
            </p:extLst>
          </p:nvPr>
        </p:nvGraphicFramePr>
        <p:xfrm>
          <a:off x="135313" y="1353126"/>
          <a:ext cx="3614651" cy="2066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76501917"/>
              </p:ext>
            </p:extLst>
          </p:nvPr>
        </p:nvGraphicFramePr>
        <p:xfrm>
          <a:off x="6132945" y="1430157"/>
          <a:ext cx="2788562" cy="2034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073952103"/>
              </p:ext>
            </p:extLst>
          </p:nvPr>
        </p:nvGraphicFramePr>
        <p:xfrm>
          <a:off x="3450957" y="1311794"/>
          <a:ext cx="3011055" cy="2152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528" y="1003278"/>
            <a:ext cx="278537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100" b="1" dirty="0">
                <a:latin typeface="Century Gothic" panose="020B0502020202020204" pitchFamily="34" charset="0"/>
                <a:cs typeface="Arial" panose="020B0604020202020204" pitchFamily="34" charset="0"/>
              </a:rPr>
              <a:t>Общий результат освоения средств (млрд. тенге)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35896" y="987605"/>
            <a:ext cx="2762250" cy="430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100" b="1" dirty="0">
                <a:latin typeface="Century Gothic" panose="020B0502020202020204" pitchFamily="34" charset="0"/>
                <a:cs typeface="Arial" panose="020B0604020202020204" pitchFamily="34" charset="0"/>
              </a:rPr>
              <a:t>Распределение средств по целям использования (млрд. тенге)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79388" y="190935"/>
            <a:ext cx="8712968" cy="3732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271463">
              <a:defRPr/>
            </a:pPr>
            <a:r>
              <a:rPr lang="ru-RU" sz="1800" b="1" dirty="0">
                <a:latin typeface="Century Gothic" panose="020B0502020202020204" pitchFamily="34" charset="0"/>
                <a:cs typeface="Arial" panose="020B0604020202020204" pitchFamily="34" charset="0"/>
              </a:rPr>
              <a:t>Текущие результаты освоения (3-транш) – 50 млрд. тенге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79512" y="569928"/>
            <a:ext cx="8321578" cy="1552"/>
          </a:xfrm>
          <a:prstGeom prst="line">
            <a:avLst/>
          </a:prstGeom>
          <a:ln w="19050">
            <a:solidFill>
              <a:srgbClr val="007A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543470" y="84646"/>
            <a:ext cx="541889" cy="608050"/>
          </a:xfrm>
          <a:prstGeom prst="rect">
            <a:avLst/>
          </a:prstGeom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1590" y="221189"/>
            <a:ext cx="107950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7720537" y="749362"/>
            <a:ext cx="1200970" cy="25391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buClr>
                <a:schemeClr val="accent6">
                  <a:lumMod val="50000"/>
                </a:schemeClr>
              </a:buClr>
            </a:pPr>
            <a:r>
              <a:rPr lang="ru-RU" sz="1050" i="1" dirty="0">
                <a:latin typeface="Century Gothic" panose="020B0502020202020204" pitchFamily="34" charset="0"/>
                <a:cs typeface="Arial" panose="020B0604020202020204" pitchFamily="34" charset="0"/>
              </a:rPr>
              <a:t>На 01.08.2024 г.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83543" y="3390096"/>
            <a:ext cx="517410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100" b="1" dirty="0">
                <a:latin typeface="Century Gothic" panose="020B0502020202020204" pitchFamily="34" charset="0"/>
                <a:cs typeface="Arial" panose="020B0604020202020204" pitchFamily="34" charset="0"/>
              </a:rPr>
              <a:t>Распределение средств по отраслям промышленности, млн. тенге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79512" y="3776449"/>
            <a:ext cx="3312368" cy="2820904"/>
          </a:xfrm>
          <a:prstGeom prst="roundRect">
            <a:avLst>
              <a:gd name="adj" fmla="val 7597"/>
            </a:avLst>
          </a:prstGeom>
          <a:ln>
            <a:solidFill>
              <a:srgbClr val="4F81B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103188" indent="-103188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300" dirty="0">
                <a:latin typeface="Century Gothic" panose="020B0502020202020204" pitchFamily="34" charset="0"/>
                <a:cs typeface="Arial" panose="020B0604020202020204" pitchFamily="34" charset="0"/>
              </a:rPr>
              <a:t>Профинансировано </a:t>
            </a:r>
            <a:r>
              <a:rPr lang="ru-RU" sz="1300" b="1" dirty="0">
                <a:latin typeface="Century Gothic" panose="020B0502020202020204" pitchFamily="34" charset="0"/>
                <a:cs typeface="Arial" panose="020B0604020202020204" pitchFamily="34" charset="0"/>
              </a:rPr>
              <a:t>996 проекта(</a:t>
            </a:r>
            <a:r>
              <a:rPr lang="ru-RU" sz="1300" b="1" dirty="0" err="1">
                <a:latin typeface="Century Gothic" panose="020B0502020202020204" pitchFamily="34" charset="0"/>
                <a:cs typeface="Arial" panose="020B0604020202020204" pitchFamily="34" charset="0"/>
              </a:rPr>
              <a:t>ов</a:t>
            </a:r>
            <a:r>
              <a:rPr lang="ru-RU" sz="1300" b="1" dirty="0">
                <a:latin typeface="Century Gothic" panose="020B0502020202020204" pitchFamily="34" charset="0"/>
                <a:cs typeface="Arial" panose="020B0604020202020204" pitchFamily="34" charset="0"/>
              </a:rPr>
              <a:t>) МСП на общую сумму 387,503 млрд. </a:t>
            </a:r>
            <a:r>
              <a:rPr lang="kk-KZ" sz="1300" b="1" dirty="0">
                <a:latin typeface="Century Gothic" panose="020B0502020202020204" pitchFamily="34" charset="0"/>
                <a:cs typeface="Arial" panose="020B0604020202020204" pitchFamily="34" charset="0"/>
              </a:rPr>
              <a:t>тенге</a:t>
            </a:r>
            <a:r>
              <a:rPr lang="en-US" sz="1300" b="1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(775%) </a:t>
            </a:r>
            <a:r>
              <a:rPr lang="en-US" sz="13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(</a:t>
            </a:r>
            <a:r>
              <a:rPr lang="kk-KZ" sz="13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за счет возвратных средств профинансировано на сумму </a:t>
            </a:r>
            <a:r>
              <a:rPr lang="ru-RU" sz="13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337,503</a:t>
            </a:r>
            <a:r>
              <a:rPr lang="kk-KZ" sz="13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млрд.</a:t>
            </a:r>
            <a:r>
              <a:rPr lang="ru-RU" sz="13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тенге</a:t>
            </a:r>
            <a:r>
              <a:rPr lang="en-US" sz="13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)</a:t>
            </a:r>
            <a:endParaRPr lang="ru-RU" sz="1300" dirty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103188" indent="-103188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300" dirty="0">
                <a:latin typeface="Century Gothic" panose="020B0502020202020204" pitchFamily="34" charset="0"/>
                <a:cs typeface="Arial" panose="020B0604020202020204" pitchFamily="34" charset="0"/>
              </a:rPr>
              <a:t>Финансированием охвачены все </a:t>
            </a:r>
            <a:r>
              <a:rPr lang="ru-RU" sz="1300" b="1" dirty="0">
                <a:latin typeface="Century Gothic" panose="020B0502020202020204" pitchFamily="34" charset="0"/>
                <a:cs typeface="Arial" panose="020B0604020202020204" pitchFamily="34" charset="0"/>
              </a:rPr>
              <a:t>14 областей Казахстана и гг. Астана и Алматы</a:t>
            </a:r>
          </a:p>
          <a:p>
            <a:pPr marL="103188" indent="-103188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300" dirty="0">
                <a:latin typeface="Century Gothic" panose="020B0502020202020204" pitchFamily="34" charset="0"/>
                <a:cs typeface="Arial" panose="020B0604020202020204" pitchFamily="34" charset="0"/>
              </a:rPr>
              <a:t>Основная доля средств направлена на пополнение оборотных средств </a:t>
            </a:r>
            <a:r>
              <a:rPr lang="ru-RU" sz="1300" b="1" dirty="0">
                <a:latin typeface="Century Gothic" panose="020B0502020202020204" pitchFamily="34" charset="0"/>
                <a:cs typeface="Arial" panose="020B0604020202020204" pitchFamily="34" charset="0"/>
              </a:rPr>
              <a:t>(</a:t>
            </a:r>
            <a:r>
              <a:rPr lang="en-US" sz="1300" b="1" dirty="0">
                <a:latin typeface="Century Gothic" panose="020B0502020202020204" pitchFamily="34" charset="0"/>
                <a:cs typeface="Arial" panose="020B0604020202020204" pitchFamily="34" charset="0"/>
              </a:rPr>
              <a:t>8</a:t>
            </a:r>
            <a:r>
              <a:rPr lang="ru-RU" sz="1300" b="1" dirty="0">
                <a:latin typeface="Century Gothic" panose="020B0502020202020204" pitchFamily="34" charset="0"/>
                <a:cs typeface="Arial" panose="020B0604020202020204" pitchFamily="34" charset="0"/>
              </a:rPr>
              <a:t>5,4%)</a:t>
            </a:r>
            <a:endParaRPr lang="ru-RU" sz="13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77072" y="981105"/>
            <a:ext cx="2808287" cy="4154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050" b="1" dirty="0">
                <a:latin typeface="Century Gothic" panose="020B0502020202020204" pitchFamily="34" charset="0"/>
                <a:cs typeface="Arial" panose="020B0604020202020204" pitchFamily="34" charset="0"/>
              </a:rPr>
              <a:t>Финансирование проектов в пищевой отрасли (млрд. тенге)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E9C2F89E-5639-0782-C572-D94B03791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417189"/>
              </p:ext>
            </p:extLst>
          </p:nvPr>
        </p:nvGraphicFramePr>
        <p:xfrm>
          <a:off x="3884640" y="3795367"/>
          <a:ext cx="5007716" cy="2801988"/>
        </p:xfrm>
        <a:graphic>
          <a:graphicData uri="http://schemas.openxmlformats.org/drawingml/2006/table">
            <a:tbl>
              <a:tblPr/>
              <a:tblGrid>
                <a:gridCol w="591107">
                  <a:extLst>
                    <a:ext uri="{9D8B030D-6E8A-4147-A177-3AD203B41FA5}">
                      <a16:colId xmlns:a16="http://schemas.microsoft.com/office/drawing/2014/main" val="1796659008"/>
                    </a:ext>
                  </a:extLst>
                </a:gridCol>
                <a:gridCol w="2190957">
                  <a:extLst>
                    <a:ext uri="{9D8B030D-6E8A-4147-A177-3AD203B41FA5}">
                      <a16:colId xmlns:a16="http://schemas.microsoft.com/office/drawing/2014/main" val="2828585322"/>
                    </a:ext>
                  </a:extLst>
                </a:gridCol>
                <a:gridCol w="868547">
                  <a:extLst>
                    <a:ext uri="{9D8B030D-6E8A-4147-A177-3AD203B41FA5}">
                      <a16:colId xmlns:a16="http://schemas.microsoft.com/office/drawing/2014/main" val="2592522647"/>
                    </a:ext>
                  </a:extLst>
                </a:gridCol>
                <a:gridCol w="800692">
                  <a:extLst>
                    <a:ext uri="{9D8B030D-6E8A-4147-A177-3AD203B41FA5}">
                      <a16:colId xmlns:a16="http://schemas.microsoft.com/office/drawing/2014/main" val="3524806366"/>
                    </a:ext>
                  </a:extLst>
                </a:gridCol>
                <a:gridCol w="556413">
                  <a:extLst>
                    <a:ext uri="{9D8B030D-6E8A-4147-A177-3AD203B41FA5}">
                      <a16:colId xmlns:a16="http://schemas.microsoft.com/office/drawing/2014/main" val="912317032"/>
                    </a:ext>
                  </a:extLst>
                </a:gridCol>
              </a:tblGrid>
              <a:tr h="29354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№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Отрасль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Фактически выдано, ВСЕГО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Доля, 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968848"/>
                  </a:ext>
                </a:extLst>
              </a:tr>
              <a:tr h="3024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Кол-во заемщиков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Сумма, млн. тенге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2384763"/>
                  </a:ext>
                </a:extLst>
              </a:tr>
              <a:tr h="2134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Пищевая промышленность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361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156 898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343485"/>
                  </a:ext>
                </a:extLst>
              </a:tr>
              <a:tr h="2935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Металлургия и машиностроение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158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100 111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8336195"/>
                  </a:ext>
                </a:extLst>
              </a:tr>
              <a:tr h="3024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Производство неметаллической минеральной продукции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155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44 550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317174"/>
                  </a:ext>
                </a:extLst>
              </a:tr>
              <a:tr h="2134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Химическая промышленность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140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56 342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7311664"/>
                  </a:ext>
                </a:extLst>
              </a:tr>
              <a:tr h="4536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Деревообрабатывающая промышленность и производство мебели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99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17 360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8106834"/>
                  </a:ext>
                </a:extLst>
              </a:tr>
              <a:tr h="2134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Текстильная промышленность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56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7 334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5307131"/>
                  </a:ext>
                </a:extLst>
              </a:tr>
              <a:tr h="3024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Прочие виды обрабатывающей промышленности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27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4 908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0620093"/>
                  </a:ext>
                </a:extLst>
              </a:tr>
              <a:tr h="2134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2D050"/>
                          </a:highlight>
                          <a:latin typeface="Arial" panose="020B0604020202020204" pitchFamily="34" charset="0"/>
                        </a:rPr>
                        <a:t>Всего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2D050"/>
                          </a:highlight>
                          <a:latin typeface="Arial" panose="020B0604020202020204" pitchFamily="34" charset="0"/>
                        </a:rPr>
                        <a:t>996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2D050"/>
                          </a:highlight>
                          <a:latin typeface="Arial" panose="020B0604020202020204" pitchFamily="34" charset="0"/>
                        </a:rPr>
                        <a:t>387 503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92D050"/>
                          </a:highlight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3399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84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179512" y="569928"/>
            <a:ext cx="8321578" cy="1552"/>
          </a:xfrm>
          <a:prstGeom prst="line">
            <a:avLst/>
          </a:prstGeom>
          <a:ln w="19050">
            <a:solidFill>
              <a:srgbClr val="007A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43470" y="84646"/>
            <a:ext cx="541889" cy="608050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1590" y="221189"/>
            <a:ext cx="107950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88054" y="144982"/>
            <a:ext cx="8229600" cy="418058"/>
          </a:xfrm>
        </p:spPr>
        <p:txBody>
          <a:bodyPr/>
          <a:lstStyle/>
          <a:p>
            <a:pPr algn="l" rtl="0" eaLnBrk="1" latinLnBrk="0" hangingPunct="1"/>
            <a:r>
              <a:rPr lang="ru-RU" sz="1800" b="1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Региональный разрез освоения средств</a:t>
            </a:r>
            <a:endParaRPr lang="ru-RU" sz="4000" dirty="0">
              <a:latin typeface="Century Gothic" panose="020B0502020202020204" pitchFamily="34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438961275"/>
              </p:ext>
            </p:extLst>
          </p:nvPr>
        </p:nvGraphicFramePr>
        <p:xfrm>
          <a:off x="324465" y="1022555"/>
          <a:ext cx="8386916" cy="5358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774255" y="783967"/>
            <a:ext cx="1643399" cy="25391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79646">
                  <a:lumMod val="50000"/>
                </a:srgbClr>
              </a:buClr>
              <a:buSzTx/>
              <a:buFontTx/>
              <a:buNone/>
              <a:tabLst/>
              <a:defRPr/>
            </a:pPr>
            <a:r>
              <a:rPr kumimoji="0" lang="ru-RU" sz="10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млн. тенге / проектов</a:t>
            </a:r>
          </a:p>
        </p:txBody>
      </p:sp>
    </p:spTree>
    <p:extLst>
      <p:ext uri="{BB962C8B-B14F-4D97-AF65-F5344CB8AC3E}">
        <p14:creationId xmlns:p14="http://schemas.microsoft.com/office/powerpoint/2010/main" val="2914399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4"/>
          <p:cNvSpPr txBox="1">
            <a:spLocks/>
          </p:cNvSpPr>
          <p:nvPr/>
        </p:nvSpPr>
        <p:spPr>
          <a:xfrm>
            <a:off x="632016" y="3429000"/>
            <a:ext cx="83529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ru-RU" sz="2000">
                <a:solidFill>
                  <a:srgbClr val="007A4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2000">
                <a:solidFill>
                  <a:srgbClr val="007A40"/>
                </a:solidFill>
                <a:latin typeface="Calibri" pitchFamily="34" charset="0"/>
                <a:cs typeface="Times New Roman" pitchFamily="18" charset="0"/>
              </a:rPr>
              <a:t>БЛАГОДАРИМ ЗА ВНИМАНИЕ!</a:t>
            </a:r>
            <a:endParaRPr lang="ru-RU" sz="2000" dirty="0">
              <a:solidFill>
                <a:srgbClr val="007A40"/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75619" y="908720"/>
            <a:ext cx="1350841" cy="1515770"/>
          </a:xfrm>
          <a:prstGeom prst="rect">
            <a:avLst/>
          </a:prstGeom>
        </p:spPr>
      </p:pic>
      <p:sp>
        <p:nvSpPr>
          <p:cNvPr id="6" name="Line 7"/>
          <p:cNvSpPr>
            <a:spLocks noChangeShapeType="1"/>
          </p:cNvSpPr>
          <p:nvPr/>
        </p:nvSpPr>
        <p:spPr bwMode="gray">
          <a:xfrm flipH="1">
            <a:off x="1100068" y="4481580"/>
            <a:ext cx="7416824" cy="7432"/>
          </a:xfrm>
          <a:prstGeom prst="line">
            <a:avLst/>
          </a:prstGeom>
          <a:noFill/>
          <a:ln w="57150" cmpd="thickThin">
            <a:solidFill>
              <a:srgbClr val="007A4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gray">
          <a:xfrm flipH="1" flipV="1">
            <a:off x="1100068" y="3284984"/>
            <a:ext cx="7416824" cy="1"/>
          </a:xfrm>
          <a:prstGeom prst="line">
            <a:avLst/>
          </a:prstGeom>
          <a:noFill/>
          <a:ln w="38100">
            <a:solidFill>
              <a:srgbClr val="007A4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pic>
        <p:nvPicPr>
          <p:cNvPr id="8" name="Picture 2" descr="DAM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229200"/>
            <a:ext cx="2013684" cy="623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83141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504</TotalTime>
  <Words>252</Words>
  <Application>Microsoft Office PowerPoint</Application>
  <PresentationFormat>Экран (4:3)</PresentationFormat>
  <Paragraphs>65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Презентация PowerPoint</vt:lpstr>
      <vt:lpstr>Презентация PowerPoint</vt:lpstr>
      <vt:lpstr>Региональный разрез освоения средств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Алия Жумановна Алибаева</dc:creator>
  <cp:lastModifiedBy>Айгерим Жандосовна Ахатова</cp:lastModifiedBy>
  <cp:revision>185</cp:revision>
  <dcterms:created xsi:type="dcterms:W3CDTF">2022-07-22T06:20:26Z</dcterms:created>
  <dcterms:modified xsi:type="dcterms:W3CDTF">2024-08-20T10:49:32Z</dcterms:modified>
</cp:coreProperties>
</file>